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996" r:id="rId2"/>
  </p:sldIdLst>
  <p:sldSz cx="12192000" cy="6858000"/>
  <p:notesSz cx="7010400" cy="9296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A32D"/>
    <a:srgbClr val="A9D18E"/>
    <a:srgbClr val="E5F0F7"/>
    <a:srgbClr val="F07400"/>
    <a:srgbClr val="0069B4"/>
    <a:srgbClr val="F4A969"/>
    <a:srgbClr val="61953D"/>
    <a:srgbClr val="009900"/>
    <a:srgbClr val="0064A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11" autoAdjust="0"/>
    <p:restoredTop sz="94464" autoAdjust="0"/>
  </p:normalViewPr>
  <p:slideViewPr>
    <p:cSldViewPr snapToGrid="0" showGuides="1">
      <p:cViewPr varScale="1">
        <p:scale>
          <a:sx n="72" d="100"/>
          <a:sy n="72" d="100"/>
        </p:scale>
        <p:origin x="1212" y="54"/>
      </p:cViewPr>
      <p:guideLst>
        <p:guide orient="horz" pos="3407"/>
        <p:guide pos="3840"/>
        <p:guide orient="horz" pos="686"/>
        <p:guide pos="438"/>
        <p:guide orient="horz" pos="11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3C269D-B192-41F9-BAE8-0BB90EC743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7C1A5-5F74-410F-8DE4-3A229C019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1A734-A195-4843-B2EF-AAA759C536A8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E7CE6-E69A-4045-88FA-AF6DE7D0F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74D8F-5816-4AD3-90FB-5E22CF3CC0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EF969-766E-42A4-BD1E-3BF48AF0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10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A2D55D-E9BC-4C36-B72D-B1213935B848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146D6B-7675-4AF9-A4D9-D66329B706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2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1 Bild + + weisses Logo + weiss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30329A-AF8B-4459-9FF5-8F0645D27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 rot="16200000">
            <a:off x="3217652" y="-3217653"/>
            <a:ext cx="5756698" cy="1219200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6" y="4044462"/>
            <a:ext cx="12192000" cy="2813538"/>
          </a:xfrm>
          <a:prstGeom prst="rect">
            <a:avLst/>
          </a:prstGeom>
        </p:spPr>
      </p:pic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Untertitel 2">
            <a:extLst>
              <a:ext uri="{FF2B5EF4-FFF2-40B4-BE49-F238E27FC236}">
                <a16:creationId xmlns:a16="http://schemas.microsoft.com/office/drawing/2014/main" id="{21358573-F9AD-4166-98F5-9D17BF32B7B8}"/>
              </a:ext>
            </a:extLst>
          </p:cNvPr>
          <p:cNvSpPr txBox="1">
            <a:spLocks/>
          </p:cNvSpPr>
          <p:nvPr userDrawn="1"/>
        </p:nvSpPr>
        <p:spPr>
          <a:xfrm>
            <a:off x="760225" y="5260589"/>
            <a:ext cx="10671547" cy="58293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aseline="0" noProof="0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C8B1563-9358-4B71-9EA7-DC8429966082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/>
              <a:t>SCOORE Project Meeting 18.04.2024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G. Gonzalez Ortiz, A. Richter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AD7FB57-1382-4030-A5EF-215573510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D28648B8-4CA7-462B-A921-A219DD845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2" name="Grafik 16">
            <a:extLst>
              <a:ext uri="{FF2B5EF4-FFF2-40B4-BE49-F238E27FC236}">
                <a16:creationId xmlns:a16="http://schemas.microsoft.com/office/drawing/2014/main" id="{A8C37425-8C68-4F9D-B501-26169E989E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77" y="382681"/>
            <a:ext cx="2618128" cy="735089"/>
          </a:xfrm>
          <a:prstGeom prst="rect">
            <a:avLst/>
          </a:prstGeom>
        </p:spPr>
      </p:pic>
      <p:pic>
        <p:nvPicPr>
          <p:cNvPr id="17" name="Grafik 17">
            <a:extLst>
              <a:ext uri="{FF2B5EF4-FFF2-40B4-BE49-F238E27FC236}">
                <a16:creationId xmlns:a16="http://schemas.microsoft.com/office/drawing/2014/main" id="{16C25430-ADA6-4BD2-8E14-EBC39130D2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55" y="355172"/>
            <a:ext cx="2473768" cy="734400"/>
          </a:xfrm>
          <a:prstGeom prst="rect">
            <a:avLst/>
          </a:prstGeom>
        </p:spPr>
      </p:pic>
      <p:pic>
        <p:nvPicPr>
          <p:cNvPr id="18" name="Grafik 9">
            <a:extLst>
              <a:ext uri="{FF2B5EF4-FFF2-40B4-BE49-F238E27FC236}">
                <a16:creationId xmlns:a16="http://schemas.microsoft.com/office/drawing/2014/main" id="{C4ADB9B2-0D65-4E6C-8980-18AF5DAC368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083404" cy="7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C617361-E60C-DE46-BBF4-073B94746F1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71453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00A0BB4-9691-2743-8231-5FFC854F1A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3301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47E6EF-B4E5-4DDA-968D-99208E642B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5E067E4-5392-4DB4-A8FA-216586EDAA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Fi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20FE898B-58F2-9142-9ED3-EEBBA769A76A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748145" y="841376"/>
            <a:ext cx="10982536" cy="495991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 dirty="0"/>
              <a:t>Video einfügen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71910D-ECEC-4A3C-9A03-94C8E8573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CE0AA5-5D9C-4A38-98A2-FB0D3D4310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E4BC42F-D558-FF41-B4B9-7A075C25C7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4083" y="1704822"/>
            <a:ext cx="10976598" cy="4230841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955895-DF91-402F-A1C6-9F93D058C4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E12D2C-8D2F-4874-B508-183A2D3B3F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2483862F-6D91-964D-BE35-72549DABF132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753301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3EB6AEF6-6159-9C47-894F-6BB8454DB9E2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475787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FF3079-8DB1-4D0B-8387-B90D15955C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0BD02E-4918-4CFA-8FF7-600255171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8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id="{42393A5D-B8CA-DB43-A5C3-B61EB6BE6DA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54084" y="1704975"/>
            <a:ext cx="10976598" cy="423068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Tabelle einfügen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7F0D6-09CA-44AC-9FEB-328BCDDDF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4B1F193-95E3-454B-870E-46EA2E7D1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"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B2627D8-5177-4652-A3D9-25900D69C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1"/>
          <a:stretch/>
        </p:blipFill>
        <p:spPr>
          <a:xfrm>
            <a:off x="0" y="4813722"/>
            <a:ext cx="12192000" cy="20442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5EB9FAE-070F-445E-A271-00D8220722DD}"/>
              </a:ext>
            </a:extLst>
          </p:cNvPr>
          <p:cNvSpPr txBox="1"/>
          <p:nvPr userDrawn="1"/>
        </p:nvSpPr>
        <p:spPr>
          <a:xfrm>
            <a:off x="7200900" y="5319522"/>
            <a:ext cx="484745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BERGAKADEMIE FREIBERG</a:t>
            </a:r>
          </a:p>
          <a:p>
            <a:pPr algn="r">
              <a:spcAft>
                <a:spcPts val="300"/>
              </a:spcAft>
            </a:pP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OF ENERGY PROCESS ENGINEERING AND CHEMICAL ENGINEERING</a:t>
            </a:r>
          </a:p>
          <a:p>
            <a:pPr algn="r"/>
            <a:r>
              <a:rPr lang="de-DE" sz="16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Fuchsmuehlenweg</a:t>
            </a: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9D, 09599 Freiberg</a:t>
            </a:r>
          </a:p>
          <a:p>
            <a:pPr algn="r"/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3731 39-4511 | www.iec.tu-freiberg.de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173ED72-F08F-4537-B721-2AC145DC344A}"/>
              </a:ext>
            </a:extLst>
          </p:cNvPr>
          <p:cNvSpPr/>
          <p:nvPr userDrawn="1"/>
        </p:nvSpPr>
        <p:spPr>
          <a:xfrm>
            <a:off x="143645" y="211977"/>
            <a:ext cx="6235184" cy="18686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6D53D514-DD55-46E6-BAB6-217838BC7C3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0537" y="268529"/>
            <a:ext cx="6178292" cy="404571"/>
          </a:xfrm>
        </p:spPr>
        <p:txBody>
          <a:bodyPr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 dirty="0"/>
              <a:t>Titel Vorname Nachname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F6DFD0-9A6D-4E38-A999-FE7098B27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4A7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7" y="1287679"/>
            <a:ext cx="349368" cy="216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872753D-5A5A-403E-8446-EB40CCCC90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4A7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7" y="764138"/>
            <a:ext cx="217800" cy="288000"/>
          </a:xfrm>
          <a:prstGeom prst="rect">
            <a:avLst/>
          </a:prstGeo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E068192-0899-4F2F-AF23-7F1C51F554E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8800" y="700088"/>
            <a:ext cx="5820029" cy="874712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 dirty="0"/>
              <a:t>+49 3731 39-XXXX</a:t>
            </a:r>
          </a:p>
          <a:p>
            <a:pPr lvl="0"/>
            <a:r>
              <a:rPr lang="de-DE" dirty="0"/>
              <a:t>vorname.nachname@iec.tu-freiberg.de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76BA20-381A-4DBA-B724-154B8F7CC1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7" y="5981241"/>
            <a:ext cx="2096510" cy="73852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1C60DCD-6AE9-4FBF-986D-04DF3DB8064D}"/>
              </a:ext>
            </a:extLst>
          </p:cNvPr>
          <p:cNvGrpSpPr/>
          <p:nvPr userDrawn="1"/>
        </p:nvGrpSpPr>
        <p:grpSpPr>
          <a:xfrm>
            <a:off x="3026306" y="5835861"/>
            <a:ext cx="3069694" cy="861878"/>
            <a:chOff x="3088004" y="5708535"/>
            <a:chExt cx="3694558" cy="103732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5E37963-F67D-42F0-B26B-CB25F34339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6"/>
            <a:stretch/>
          </p:blipFill>
          <p:spPr>
            <a:xfrm>
              <a:off x="4107179" y="5708535"/>
              <a:ext cx="2675383" cy="103732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80FF187-7D75-4247-9E5C-F0816F21A2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004" y="5708535"/>
              <a:ext cx="909322" cy="103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33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2 mit Bild + blaues Logo + blau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917FADB-6BCB-450A-89B0-2C9D482F34B8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2067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E2007EF2-C88C-4602-ADA3-D266EED92C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73D177-EA2B-44F5-972E-C043D46D38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50C9F6B-1F2B-45CA-8FC5-E467B66925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81004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0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3 ohne Bild + blaues Logo + blau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FBCEB8B-FF8D-4182-8AE2-CA4266633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6CDA09-FD82-4784-BE64-14B010A06B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1DCDBA4-50EF-4EB6-9F35-B977D052E7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-1 blauer Hintergrund + weiße Schrift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55102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943996F6-A485-4260-8386-933AE275BD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4FA5361-39E8-4721-991E-A42AAA9DE8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  <p:sp>
        <p:nvSpPr>
          <p:cNvPr id="12" name="Untertitel 2">
            <a:extLst>
              <a:ext uri="{FF2B5EF4-FFF2-40B4-BE49-F238E27FC236}">
                <a16:creationId xmlns:a16="http://schemas.microsoft.com/office/drawing/2014/main" id="{F1EFF33B-1787-4813-B108-5BAA39236E93}"/>
              </a:ext>
            </a:extLst>
          </p:cNvPr>
          <p:cNvSpPr txBox="1">
            <a:spLocks/>
          </p:cNvSpPr>
          <p:nvPr userDrawn="1"/>
        </p:nvSpPr>
        <p:spPr>
          <a:xfrm>
            <a:off x="760225" y="5260589"/>
            <a:ext cx="10671547" cy="58293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noProof="0" dirty="0"/>
              <a:t>11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International Freiberg Conference on Circular Carbon Technologies, 24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- 29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 September 2023, </a:t>
            </a:r>
            <a:br>
              <a:rPr lang="en-US" sz="1600" noProof="0" dirty="0"/>
            </a:br>
            <a:r>
              <a:rPr lang="en-US" sz="1600" noProof="0" dirty="0"/>
              <a:t>Rotterdam, Netherlands</a:t>
            </a:r>
            <a:endParaRPr lang="en-US" sz="1600" baseline="0" noProof="0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EA0B174B-A859-4D18-9619-B275A5306EE5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1465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u="sng" dirty="0"/>
              <a:t>G. Gonzalez Ortiz</a:t>
            </a:r>
            <a:r>
              <a:rPr lang="de-DE" sz="1600" baseline="30000" dirty="0"/>
              <a:t>1</a:t>
            </a:r>
            <a:r>
              <a:rPr lang="de-DE" sz="1600" dirty="0"/>
              <a:t>, M. Hutter</a:t>
            </a:r>
            <a:r>
              <a:rPr lang="de-DE" sz="1600" baseline="30000" dirty="0"/>
              <a:t>1</a:t>
            </a:r>
            <a:r>
              <a:rPr lang="de-DE" sz="1600" dirty="0"/>
              <a:t>, M. Gräbner</a:t>
            </a:r>
            <a:r>
              <a:rPr lang="de-DE" sz="1600" baseline="30000" dirty="0"/>
              <a:t>1</a:t>
            </a:r>
            <a:r>
              <a:rPr lang="de-DE" sz="1600" dirty="0"/>
              <a:t>, A. Bader</a:t>
            </a:r>
            <a:r>
              <a:rPr lang="de-DE" sz="1600" baseline="30000" dirty="0"/>
              <a:t>2</a:t>
            </a:r>
            <a:r>
              <a:rPr lang="de-DE" sz="1600" dirty="0"/>
              <a:t>, M. Gall</a:t>
            </a:r>
            <a:r>
              <a:rPr lang="de-DE" sz="1600" baseline="30000" dirty="0"/>
              <a:t>2</a:t>
            </a:r>
            <a:r>
              <a:rPr lang="de-DE" sz="1600" dirty="0"/>
              <a:t>, A. Richter</a:t>
            </a:r>
            <a:r>
              <a:rPr lang="de-DE" sz="1600" baseline="30000" dirty="0"/>
              <a:t>1</a:t>
            </a:r>
            <a:br>
              <a:rPr lang="de-DE" sz="1600" baseline="0" dirty="0"/>
            </a:br>
            <a:br>
              <a:rPr lang="de-DE" sz="1600" baseline="0" dirty="0"/>
            </a:br>
            <a:r>
              <a:rPr lang="de-DE" sz="1200" baseline="30000" dirty="0"/>
              <a:t>1</a:t>
            </a:r>
            <a:r>
              <a:rPr lang="de-DE" sz="1200" baseline="0" dirty="0"/>
              <a:t>Institut für Energieverfahrenstechnik und Chemieingenieurwesen (IEC), TU Bergakademie Freiberg, Germany</a:t>
            </a:r>
            <a:br>
              <a:rPr lang="de-DE" sz="1200" baseline="0" dirty="0"/>
            </a:br>
            <a:r>
              <a:rPr lang="de-DE" sz="1200" baseline="30000" dirty="0"/>
              <a:t>2</a:t>
            </a:r>
            <a:r>
              <a:rPr lang="de-DE" sz="1200" baseline="0" dirty="0"/>
              <a:t>BASF SE, Ludwigshafen, Germany</a:t>
            </a:r>
            <a:endParaRPr lang="de-DE" sz="1600" baseline="0" dirty="0"/>
          </a:p>
        </p:txBody>
      </p:sp>
    </p:spTree>
    <p:extLst>
      <p:ext uri="{BB962C8B-B14F-4D97-AF65-F5344CB8AC3E}">
        <p14:creationId xmlns:p14="http://schemas.microsoft.com/office/powerpoint/2010/main" val="233208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-1 blau + Icons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83E0077-0AE8-48B5-8E4F-027A4B652AE8}"/>
              </a:ext>
            </a:extLst>
          </p:cNvPr>
          <p:cNvGrpSpPr/>
          <p:nvPr userDrawn="1"/>
        </p:nvGrpSpPr>
        <p:grpSpPr>
          <a:xfrm>
            <a:off x="9673721" y="5081290"/>
            <a:ext cx="432000" cy="432000"/>
            <a:chOff x="9516982" y="5081290"/>
            <a:chExt cx="432000" cy="432000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EC3FBFF-71A4-42EA-8322-21EB52F4B3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935" y="5176625"/>
              <a:ext cx="292347" cy="252084"/>
            </a:xfrm>
            <a:prstGeom prst="rect">
              <a:avLst/>
            </a:prstGeom>
          </p:spPr>
        </p:pic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F78127D-463F-4947-B99E-9D60C44CE15B}"/>
                </a:ext>
              </a:extLst>
            </p:cNvPr>
            <p:cNvSpPr/>
            <p:nvPr userDrawn="1"/>
          </p:nvSpPr>
          <p:spPr>
            <a:xfrm>
              <a:off x="9516982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5AEEB15-1D39-4ECC-A513-2E00D5DDBE05}"/>
              </a:ext>
            </a:extLst>
          </p:cNvPr>
          <p:cNvGrpSpPr/>
          <p:nvPr userDrawn="1"/>
        </p:nvGrpSpPr>
        <p:grpSpPr>
          <a:xfrm>
            <a:off x="8965837" y="5078474"/>
            <a:ext cx="432000" cy="432000"/>
            <a:chOff x="8564213" y="5044394"/>
            <a:chExt cx="432000" cy="43200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2759C13-50BB-421B-A581-6C180AC0D4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653" y="5117364"/>
              <a:ext cx="292797" cy="277285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AA7C656-8418-450C-ABE9-907CB626EFD5}"/>
                </a:ext>
              </a:extLst>
            </p:cNvPr>
            <p:cNvSpPr/>
            <p:nvPr userDrawn="1"/>
          </p:nvSpPr>
          <p:spPr>
            <a:xfrm>
              <a:off x="8564213" y="504439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68D96637-D1E8-4D61-88A5-F0F36C3A159B}"/>
              </a:ext>
            </a:extLst>
          </p:cNvPr>
          <p:cNvGrpSpPr/>
          <p:nvPr userDrawn="1"/>
        </p:nvGrpSpPr>
        <p:grpSpPr>
          <a:xfrm>
            <a:off x="7560298" y="5098356"/>
            <a:ext cx="432000" cy="432000"/>
            <a:chOff x="6598847" y="5081290"/>
            <a:chExt cx="432000" cy="4320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9F96395-762E-40DD-9412-A225E9F133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317" y="5165084"/>
              <a:ext cx="296078" cy="264412"/>
            </a:xfrm>
            <a:prstGeom prst="rect">
              <a:avLst/>
            </a:prstGeom>
          </p:spPr>
        </p:pic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EFA5F46-33B7-42CA-8C06-2E32641EA02B}"/>
                </a:ext>
              </a:extLst>
            </p:cNvPr>
            <p:cNvSpPr/>
            <p:nvPr userDrawn="1"/>
          </p:nvSpPr>
          <p:spPr>
            <a:xfrm>
              <a:off x="6598847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29D21C79-0430-40D7-BA3E-6D4A54200C3F}"/>
              </a:ext>
            </a:extLst>
          </p:cNvPr>
          <p:cNvGrpSpPr/>
          <p:nvPr userDrawn="1"/>
        </p:nvGrpSpPr>
        <p:grpSpPr>
          <a:xfrm>
            <a:off x="11259139" y="5094670"/>
            <a:ext cx="432000" cy="432000"/>
            <a:chOff x="11259139" y="5094670"/>
            <a:chExt cx="432000" cy="432000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EB630743-9051-432B-8AE2-F9D47139FE4F}"/>
                </a:ext>
              </a:extLst>
            </p:cNvPr>
            <p:cNvSpPr/>
            <p:nvPr userDrawn="1"/>
          </p:nvSpPr>
          <p:spPr>
            <a:xfrm>
              <a:off x="11259139" y="509467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6E6C795-E7C0-4BB7-8985-B5987F7C3F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8450" y="5194314"/>
              <a:ext cx="263562" cy="217051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7D2CCDB-AF54-4F8B-BFE1-0B1F2B1BD5F3}"/>
              </a:ext>
            </a:extLst>
          </p:cNvPr>
          <p:cNvGrpSpPr/>
          <p:nvPr userDrawn="1"/>
        </p:nvGrpSpPr>
        <p:grpSpPr>
          <a:xfrm>
            <a:off x="10461699" y="5089954"/>
            <a:ext cx="432000" cy="432000"/>
            <a:chOff x="10449843" y="5081290"/>
            <a:chExt cx="432000" cy="432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401D773-6F03-45B5-9556-D3E321F739D4}"/>
                </a:ext>
              </a:extLst>
            </p:cNvPr>
            <p:cNvSpPr/>
            <p:nvPr userDrawn="1"/>
          </p:nvSpPr>
          <p:spPr>
            <a:xfrm>
              <a:off x="10449843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D74B0388-CD11-4699-94F7-8392D6DCB8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707" y="5142565"/>
              <a:ext cx="312463" cy="295687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43B6950-136B-4BCA-9BDA-16A26FD96E88}"/>
              </a:ext>
            </a:extLst>
          </p:cNvPr>
          <p:cNvGrpSpPr/>
          <p:nvPr userDrawn="1"/>
        </p:nvGrpSpPr>
        <p:grpSpPr>
          <a:xfrm>
            <a:off x="8268182" y="5073703"/>
            <a:ext cx="432000" cy="432000"/>
            <a:chOff x="7543733" y="5051282"/>
            <a:chExt cx="432000" cy="43200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A3AA7F0-306C-4A59-80B2-A1E7D521EC2A}"/>
                </a:ext>
              </a:extLst>
            </p:cNvPr>
            <p:cNvSpPr/>
            <p:nvPr userDrawn="1"/>
          </p:nvSpPr>
          <p:spPr>
            <a:xfrm>
              <a:off x="7543733" y="5051282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3867C0E-CAE7-4CF8-83FB-798B2DC76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369" y="5146629"/>
              <a:ext cx="251497" cy="256925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45AD00A7-7086-4B2F-909E-5F535405A07B}"/>
              </a:ext>
            </a:extLst>
          </p:cNvPr>
          <p:cNvGrpSpPr/>
          <p:nvPr userDrawn="1"/>
        </p:nvGrpSpPr>
        <p:grpSpPr>
          <a:xfrm>
            <a:off x="6823537" y="5098356"/>
            <a:ext cx="432000" cy="432000"/>
            <a:chOff x="5562718" y="5092454"/>
            <a:chExt cx="432000" cy="4320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350356D-ABA3-4A05-95F7-09DABEC916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055" y="5117364"/>
              <a:ext cx="225337" cy="343476"/>
            </a:xfrm>
            <a:prstGeom prst="rect">
              <a:avLst/>
            </a:prstGeom>
          </p:spPr>
        </p:pic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42267B0-FDDE-41EA-B744-8004DAC1585B}"/>
                </a:ext>
              </a:extLst>
            </p:cNvPr>
            <p:cNvSpPr/>
            <p:nvPr userDrawn="1"/>
          </p:nvSpPr>
          <p:spPr>
            <a:xfrm>
              <a:off x="5562718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052F5FA-631B-44F5-88A3-3D6FBC02852A}"/>
              </a:ext>
            </a:extLst>
          </p:cNvPr>
          <p:cNvGrpSpPr/>
          <p:nvPr userDrawn="1"/>
        </p:nvGrpSpPr>
        <p:grpSpPr>
          <a:xfrm>
            <a:off x="6128336" y="5078474"/>
            <a:ext cx="432000" cy="432000"/>
            <a:chOff x="4526589" y="5092454"/>
            <a:chExt cx="432000" cy="4320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54F7FBBA-ACD3-4AEA-B3D7-9C56888BD8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206" y="5117364"/>
              <a:ext cx="256024" cy="341366"/>
            </a:xfrm>
            <a:prstGeom prst="rect">
              <a:avLst/>
            </a:prstGeom>
          </p:spPr>
        </p:pic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AE856498-EEBD-4589-B68B-B3D5DCB8FB09}"/>
                </a:ext>
              </a:extLst>
            </p:cNvPr>
            <p:cNvSpPr/>
            <p:nvPr userDrawn="1"/>
          </p:nvSpPr>
          <p:spPr>
            <a:xfrm>
              <a:off x="4526589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046B783-5707-4830-9073-6922B92E88CD}"/>
              </a:ext>
            </a:extLst>
          </p:cNvPr>
          <p:cNvGrpSpPr/>
          <p:nvPr userDrawn="1"/>
        </p:nvGrpSpPr>
        <p:grpSpPr>
          <a:xfrm>
            <a:off x="5393991" y="5056241"/>
            <a:ext cx="432000" cy="416379"/>
            <a:chOff x="3387513" y="5066903"/>
            <a:chExt cx="432000" cy="416379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3D39FF9-D898-41C6-BF66-9272BAAFF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856" y="5176626"/>
              <a:ext cx="394622" cy="219518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09CBD2B-07EF-40E9-BA81-7E41E3539AD4}"/>
                </a:ext>
              </a:extLst>
            </p:cNvPr>
            <p:cNvSpPr/>
            <p:nvPr userDrawn="1"/>
          </p:nvSpPr>
          <p:spPr>
            <a:xfrm>
              <a:off x="3387513" y="5066903"/>
              <a:ext cx="432000" cy="41637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BCDA5C9-D775-4C78-AC67-48F594F02886}"/>
              </a:ext>
            </a:extLst>
          </p:cNvPr>
          <p:cNvGrpSpPr/>
          <p:nvPr userDrawn="1"/>
        </p:nvGrpSpPr>
        <p:grpSpPr>
          <a:xfrm>
            <a:off x="4646060" y="5073703"/>
            <a:ext cx="432000" cy="432000"/>
            <a:chOff x="2369927" y="5073703"/>
            <a:chExt cx="432000" cy="432000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0D5B301C-3CB6-4A89-965E-A5F0B8328D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656" y="5142565"/>
              <a:ext cx="325349" cy="303819"/>
            </a:xfrm>
            <a:prstGeom prst="rect">
              <a:avLst/>
            </a:prstGeom>
          </p:spPr>
        </p:pic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3D418CAD-C939-47D2-A48A-53BCC40AC89E}"/>
                </a:ext>
              </a:extLst>
            </p:cNvPr>
            <p:cNvSpPr/>
            <p:nvPr userDrawn="1"/>
          </p:nvSpPr>
          <p:spPr>
            <a:xfrm>
              <a:off x="2369927" y="5073703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9AAF393-1DAC-46EB-9E98-30D8A7DD3E49}"/>
              </a:ext>
            </a:extLst>
          </p:cNvPr>
          <p:cNvSpPr txBox="1"/>
          <p:nvPr userDrawn="1"/>
        </p:nvSpPr>
        <p:spPr>
          <a:xfrm>
            <a:off x="10005717" y="5740402"/>
            <a:ext cx="1899223" cy="432000"/>
          </a:xfrm>
          <a:prstGeom prst="rect">
            <a:avLst/>
          </a:prstGeom>
        </p:spPr>
        <p:txBody>
          <a:bodyPr wrap="square" lIns="0" rIns="0" rtlCol="0" anchor="t">
            <a:noAutofit/>
          </a:bodyPr>
          <a:lstStyle/>
          <a:p>
            <a:pPr algn="l"/>
            <a:r>
              <a:rPr lang="de-DE" sz="3600" b="1" i="0" dirty="0">
                <a:solidFill>
                  <a:srgbClr val="004A7D">
                    <a:alpha val="50000"/>
                  </a:srgbClr>
                </a:solidFill>
                <a:latin typeface="Spartan ExtraBold" pitchFamily="2" charset="77"/>
              </a:rPr>
              <a:t>‚</a:t>
            </a:r>
            <a:r>
              <a:rPr lang="de-DE" sz="3600" b="1" i="0" dirty="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DE" sz="3600" b="1" i="0" dirty="0" err="1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tubaf</a:t>
            </a:r>
            <a:endParaRPr lang="de-DE" sz="3600" b="1" i="0" dirty="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platzhalter 4">
            <a:extLst>
              <a:ext uri="{FF2B5EF4-FFF2-40B4-BE49-F238E27FC236}">
                <a16:creationId xmlns:a16="http://schemas.microsoft.com/office/drawing/2014/main" id="{4A9A1807-AFB9-4E04-A7FF-787577FD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87783C0B-0A44-4ADF-8B1C-7ACC3A3AFD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36CADE6-4EB3-4B47-B4A1-8188F382A4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000" b="1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C6C8CF-289E-4065-8200-243CFD815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93" y="5557623"/>
            <a:ext cx="2836687" cy="9999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3A56C8-F069-425E-AFDC-4402FC010D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itel + Text / Tabelle, Bild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10982536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470385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9">
            <a:extLst>
              <a:ext uri="{FF2B5EF4-FFF2-40B4-BE49-F238E27FC236}">
                <a16:creationId xmlns:a16="http://schemas.microsoft.com/office/drawing/2014/main" id="{D814FB1A-CBFE-4D36-AFCE-C2C55D16B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529" y="6219765"/>
            <a:ext cx="444152" cy="445484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5C4CFE13-C36C-4E3B-8138-5438EFD172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138" y="6219307"/>
            <a:ext cx="40967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60BD8C6-7AB3-C64F-8C75-0984F7FD809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7429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573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00250" indent="-1714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4349417-2101-9E4F-957C-40EE9DC94B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1454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BCAE72CF-FE3E-B44F-A41E-BFF4769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923058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75F259-99BF-4C50-9E46-31C4F74325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43EFEE-58FD-4FBF-9B02-401F8C2EF3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244DFFF-5FDB-2845-9FB3-C504544BB0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54083" y="864231"/>
            <a:ext cx="10976598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C9F8A9-5AB5-4842-BB95-529AC4EA5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089C80-AE70-4A8D-A487-0D0747696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5ADE351-FB37-4340-8264-69EC2BBD339B}"/>
              </a:ext>
            </a:extLst>
          </p:cNvPr>
          <p:cNvSpPr/>
          <p:nvPr userDrawn="1"/>
        </p:nvSpPr>
        <p:spPr>
          <a:xfrm>
            <a:off x="0" y="6043312"/>
            <a:ext cx="12192000" cy="828000"/>
          </a:xfrm>
          <a:prstGeom prst="rect">
            <a:avLst/>
          </a:prstGeom>
          <a:solidFill>
            <a:srgbClr val="E7E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1FBD69-6E57-4E10-B6F4-1F4D658D73AC}" type="slidenum">
              <a:rPr lang="de-DE" smtClean="0">
                <a:latin typeface="+mn-lt"/>
              </a:rPr>
              <a:pPr/>
              <a:t>‹#›</a:t>
            </a:fld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n-lt"/>
              </a:rPr>
              <a:t>Gabriel Gonzalez Ortiz</a:t>
            </a:r>
          </a:p>
          <a:p>
            <a:r>
              <a:rPr lang="en-US" dirty="0">
                <a:latin typeface="+mn-lt"/>
              </a:rPr>
              <a:t>SCOORE Project Meeting</a:t>
            </a:r>
          </a:p>
        </p:txBody>
      </p:sp>
    </p:spTree>
    <p:extLst>
      <p:ext uri="{BB962C8B-B14F-4D97-AF65-F5344CB8AC3E}">
        <p14:creationId xmlns:p14="http://schemas.microsoft.com/office/powerpoint/2010/main" val="28953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69" r:id="rId3"/>
    <p:sldLayoutId id="2147483691" r:id="rId4"/>
    <p:sldLayoutId id="2147483692" r:id="rId5"/>
    <p:sldLayoutId id="2147483649" r:id="rId6"/>
    <p:sldLayoutId id="2147483682" r:id="rId7"/>
    <p:sldLayoutId id="2147483670" r:id="rId8"/>
    <p:sldLayoutId id="2147483672" r:id="rId9"/>
    <p:sldLayoutId id="2147483671" r:id="rId10"/>
    <p:sldLayoutId id="2147483665" r:id="rId11"/>
    <p:sldLayoutId id="2147483681" r:id="rId12"/>
    <p:sldLayoutId id="2147483684" r:id="rId13"/>
    <p:sldLayoutId id="2147483686" r:id="rId14"/>
    <p:sldLayoutId id="2147483696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05C63-E166-44CD-99B7-2F69D523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Reaction Mechanisms</a:t>
            </a:r>
            <a:endParaRPr lang="en-US" dirty="0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DE1B493F-551F-4F01-927E-053EE3DCBE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9057440"/>
              </p:ext>
            </p:extLst>
          </p:nvPr>
        </p:nvGraphicFramePr>
        <p:xfrm>
          <a:off x="6914887" y="1051192"/>
          <a:ext cx="4815794" cy="2504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414">
                  <a:extLst>
                    <a:ext uri="{9D8B030D-6E8A-4147-A177-3AD203B41FA5}">
                      <a16:colId xmlns:a16="http://schemas.microsoft.com/office/drawing/2014/main" val="1530336764"/>
                    </a:ext>
                  </a:extLst>
                </a:gridCol>
                <a:gridCol w="1068387">
                  <a:extLst>
                    <a:ext uri="{9D8B030D-6E8A-4147-A177-3AD203B41FA5}">
                      <a16:colId xmlns:a16="http://schemas.microsoft.com/office/drawing/2014/main" val="2734146930"/>
                    </a:ext>
                  </a:extLst>
                </a:gridCol>
                <a:gridCol w="1271993">
                  <a:extLst>
                    <a:ext uri="{9D8B030D-6E8A-4147-A177-3AD203B41FA5}">
                      <a16:colId xmlns:a16="http://schemas.microsoft.com/office/drawing/2014/main" val="1802311314"/>
                    </a:ext>
                  </a:extLst>
                </a:gridCol>
              </a:tblGrid>
              <a:tr h="643057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Reaction Mechanism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No. of</a:t>
                      </a:r>
                    </a:p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Species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No. of</a:t>
                      </a:r>
                    </a:p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Reactions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40709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ATR (in-house)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112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782040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IISc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184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871787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GRI3.0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53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325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292316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Aramco2.0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581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3037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47032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NUIG1.1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2746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11270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25594"/>
                  </a:ext>
                </a:extLst>
              </a:tr>
            </a:tbl>
          </a:graphicData>
        </a:graphic>
      </p:graphicFrame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0975F9FD-F9A4-4450-B095-ACD22C449FE2}"/>
              </a:ext>
            </a:extLst>
          </p:cNvPr>
          <p:cNvSpPr txBox="1">
            <a:spLocks/>
          </p:cNvSpPr>
          <p:nvPr/>
        </p:nvSpPr>
        <p:spPr>
          <a:xfrm>
            <a:off x="748145" y="1051192"/>
            <a:ext cx="5347855" cy="42398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DejaVu Sans"/>
              </a:rPr>
              <a:t>ATR (used for CFD Simulations), IISc are skeletal reductions of the GRI3.0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ea typeface="DejaVu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DejaVu Sans"/>
              </a:rPr>
              <a:t>GRI3.0 developed for natural gas combustion. Mostly validated for pressures below 20 atm and temperatures below 1700 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ea typeface="DejaVu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DejaVu Sans"/>
              </a:rPr>
              <a:t>Aramco2.0 developed to characterize combustion of C</a:t>
            </a:r>
            <a:r>
              <a:rPr lang="en-US" sz="1800" baseline="-25000" dirty="0">
                <a:latin typeface="Arial"/>
                <a:ea typeface="DejaVu Sans"/>
              </a:rPr>
              <a:t>1</a:t>
            </a:r>
            <a:r>
              <a:rPr lang="en-US" sz="1800" dirty="0">
                <a:latin typeface="Arial"/>
                <a:ea typeface="DejaVu Sans"/>
              </a:rPr>
              <a:t>-C</a:t>
            </a:r>
            <a:r>
              <a:rPr lang="en-US" sz="1800" baseline="-25000" dirty="0">
                <a:latin typeface="Arial"/>
                <a:ea typeface="DejaVu Sans"/>
              </a:rPr>
              <a:t>4</a:t>
            </a:r>
            <a:r>
              <a:rPr lang="en-US" sz="1800" dirty="0">
                <a:latin typeface="Arial"/>
                <a:ea typeface="DejaVu Sans"/>
              </a:rPr>
              <a:t> hydrocarbons. Validated up to 260 atm and 2500 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ea typeface="DejaVu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DejaVu Sans"/>
              </a:rPr>
              <a:t>NUIG1.1 developed to characterize combustion of C</a:t>
            </a:r>
            <a:r>
              <a:rPr lang="en-US" sz="1800" baseline="-25000" dirty="0">
                <a:latin typeface="Arial"/>
                <a:ea typeface="DejaVu Sans"/>
              </a:rPr>
              <a:t>1</a:t>
            </a:r>
            <a:r>
              <a:rPr lang="en-US" sz="1800" dirty="0">
                <a:latin typeface="Arial"/>
                <a:ea typeface="DejaVu Sans"/>
              </a:rPr>
              <a:t>-C</a:t>
            </a:r>
            <a:r>
              <a:rPr lang="en-US" sz="1800" baseline="-25000" dirty="0">
                <a:latin typeface="Arial"/>
                <a:ea typeface="DejaVu Sans"/>
              </a:rPr>
              <a:t>7</a:t>
            </a:r>
            <a:r>
              <a:rPr lang="en-US" sz="1800" dirty="0">
                <a:latin typeface="Arial"/>
                <a:ea typeface="DejaVu Sans"/>
              </a:rPr>
              <a:t> hydrocarbons. Validated up to 137 atm and 2600 K.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177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rIns="0" anchor="t">
        <a:normAutofit/>
      </a:bodyPr>
      <a:lstStyle>
        <a:defPPr algn="l">
          <a:defRPr sz="2000" b="1" i="0" dirty="0">
            <a:solidFill>
              <a:srgbClr val="004A7D"/>
            </a:solidFill>
            <a:latin typeface="Spartan ExtraBold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1875</TotalTime>
  <Words>100</Words>
  <Application>Microsoft Office PowerPoint</Application>
  <PresentationFormat>Widescreen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Spartan ExtraBold</vt:lpstr>
      <vt:lpstr>Wingdings</vt:lpstr>
      <vt:lpstr>Office</vt:lpstr>
      <vt:lpstr>Reaction Mechanisms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meiner präsentation</dc:title>
  <dc:creator>Matthias Donath</dc:creator>
  <cp:lastModifiedBy>Gabriel Gonzalez Ortiz</cp:lastModifiedBy>
  <cp:revision>372</cp:revision>
  <cp:lastPrinted>2023-04-13T13:19:24Z</cp:lastPrinted>
  <dcterms:created xsi:type="dcterms:W3CDTF">2021-01-06T10:07:23Z</dcterms:created>
  <dcterms:modified xsi:type="dcterms:W3CDTF">2025-06-16T12:51:10Z</dcterms:modified>
</cp:coreProperties>
</file>